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</p:sldIdLst>
  <p:sldSz cy="5143500" cx="9144000"/>
  <p:notesSz cx="6858000" cy="9144000"/>
  <p:embeddedFontLst>
    <p:embeddedFont>
      <p:font typeface="Roboto"/>
      <p:regular r:id="rId82"/>
      <p:bold r:id="rId83"/>
      <p:italic r:id="rId84"/>
      <p:boldItalic r:id="rId85"/>
    </p:embeddedFont>
    <p:embeddedFont>
      <p:font typeface="Nunito"/>
      <p:regular r:id="rId86"/>
      <p:bold r:id="rId87"/>
      <p:italic r:id="rId88"/>
      <p:boldItalic r:id="rId89"/>
    </p:embeddedFont>
    <p:embeddedFont>
      <p:font typeface="Maven Pro"/>
      <p:regular r:id="rId90"/>
      <p:bold r:id="rId91"/>
    </p:embeddedFont>
    <p:embeddedFont>
      <p:font typeface="Average"/>
      <p:regular r:id="rId92"/>
    </p:embeddedFont>
    <p:embeddedFont>
      <p:font typeface="Roboto Mono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B0C5C8-6E6E-4546-A88B-2E9F92BF4A1A}">
  <a:tblStyle styleId="{C1B0C5C8-6E6E-4546-A88B-2E9F92BF4A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oboto-italic.fntdata"/><Relationship Id="rId83" Type="http://schemas.openxmlformats.org/officeDocument/2006/relationships/font" Target="fonts/Roboto-bold.fntdata"/><Relationship Id="rId42" Type="http://schemas.openxmlformats.org/officeDocument/2006/relationships/slide" Target="slides/slide36.xml"/><Relationship Id="rId86" Type="http://schemas.openxmlformats.org/officeDocument/2006/relationships/font" Target="fonts/Nunito-regular.fntdata"/><Relationship Id="rId41" Type="http://schemas.openxmlformats.org/officeDocument/2006/relationships/slide" Target="slides/slide35.xml"/><Relationship Id="rId85" Type="http://schemas.openxmlformats.org/officeDocument/2006/relationships/font" Target="fonts/Roboto-boldItalic.fntdata"/><Relationship Id="rId44" Type="http://schemas.openxmlformats.org/officeDocument/2006/relationships/slide" Target="slides/slide38.xml"/><Relationship Id="rId88" Type="http://schemas.openxmlformats.org/officeDocument/2006/relationships/font" Target="fonts/Nunito-italic.fntdata"/><Relationship Id="rId43" Type="http://schemas.openxmlformats.org/officeDocument/2006/relationships/slide" Target="slides/slide37.xml"/><Relationship Id="rId87" Type="http://schemas.openxmlformats.org/officeDocument/2006/relationships/font" Target="fonts/Nunito-bold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Nunito-boldItalic.fntdata"/><Relationship Id="rId80" Type="http://schemas.openxmlformats.org/officeDocument/2006/relationships/slide" Target="slides/slide74.xml"/><Relationship Id="rId82" Type="http://schemas.openxmlformats.org/officeDocument/2006/relationships/font" Target="fonts/Roboto-regular.fntdata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95" Type="http://schemas.openxmlformats.org/officeDocument/2006/relationships/font" Target="fonts/RobotoMono-italic.fntdata"/><Relationship Id="rId50" Type="http://schemas.openxmlformats.org/officeDocument/2006/relationships/slide" Target="slides/slide44.xml"/><Relationship Id="rId94" Type="http://schemas.openxmlformats.org/officeDocument/2006/relationships/font" Target="fonts/RobotoMono-bold.fntdata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96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MavenPro-bold.fntdata"/><Relationship Id="rId90" Type="http://schemas.openxmlformats.org/officeDocument/2006/relationships/font" Target="fonts/MavenPro-regular.fntdata"/><Relationship Id="rId93" Type="http://schemas.openxmlformats.org/officeDocument/2006/relationships/font" Target="fonts/RobotoMono-regular.fntdata"/><Relationship Id="rId92" Type="http://schemas.openxmlformats.org/officeDocument/2006/relationships/font" Target="fonts/Average-regular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ad6ae6b37e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ad6ae6b37e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ad6ae6b37e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ad6ae6b37e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ad6ae6b37e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ad6ae6b37e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6ae6b37e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6ae6b37e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ad6ae6b37e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ad6ae6b37e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ad6ae6b37e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ad6ae6b37e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ad6ae6b37e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ad6ae6b37e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d6ae6b37e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ad6ae6b37e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ad6ae6b37e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ad6ae6b37e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ad6ae6b37e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ad6ae6b37e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d6ae6b37e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ad6ae6b37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ad6ae6b37e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ad6ae6b37e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adc18407d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adc18407d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ad6ae6b37e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ad6ae6b37e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ad6ae6b37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ad6ae6b37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ad6ae6b37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ad6ae6b37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ad6ae6b37e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ad6ae6b37e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ad6ae6b37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ad6ae6b37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ad6ae6b37e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ad6ae6b37e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ad6ae6b37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ad6ae6b37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ad6ae6b37e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ad6ae6b37e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ad6ae6b37e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ad6ae6b37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ad6ae6b37e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ad6ae6b37e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ad6ae6b37e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ad6ae6b37e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ad6ae6b37e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ad6ae6b37e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d6ae6b37e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d6ae6b37e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ad6ae6b37e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ad6ae6b37e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ad6ae6b37e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ad6ae6b37e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ad6ae6b37e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ad6ae6b37e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ad6ae6b37e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ad6ae6b37e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ad6ae6b37e_0_1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ad6ae6b37e_0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ad6ae6b37e_0_1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ad6ae6b37e_0_1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d6ae6b37e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ad6ae6b37e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ad6ae6b37e_0_1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ad6ae6b37e_0_1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ad6ae6b37e_0_1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ad6ae6b37e_0_1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ad6ae6b37e_0_1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ad6ae6b37e_0_1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ad6ae6b37e_0_1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ad6ae6b37e_0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ad6ae6b37e_0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ad6ae6b37e_0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ad6ae6b37e_0_1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ad6ae6b37e_0_1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ad6ae6b37e_0_1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ad6ae6b37e_0_1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ad6ae6b37e_0_1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ad6ae6b37e_0_1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ad6ae6b37e_0_1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ad6ae6b37e_0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ad6ae6b37e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ad6ae6b37e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d6ae6b37e_3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ad6ae6b37e_3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ad6ae6b37e_0_1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ad6ae6b37e_0_1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ad6ae6b37e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ad6ae6b37e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ad6ae6b37e_0_1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ad6ae6b37e_0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ad6ae6b37e_0_1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ad6ae6b37e_0_1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ad6ae6b37e_0_1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ad6ae6b37e_0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ad6ae6b37e_0_1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ad6ae6b37e_0_1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ad6ae6b37e_0_1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ad6ae6b37e_0_1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ad6ae6b37e_0_1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ad6ae6b37e_0_1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ad6ae6b37e_0_1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ad6ae6b37e_0_1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ad6ae6b37e_0_1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ad6ae6b37e_0_1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d6ae6b37e_3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ad6ae6b37e_3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ad6ae6b37e_0_1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ad6ae6b37e_0_1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ad6ae6b37e_0_1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ad6ae6b37e_0_1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ad6ae6b37e_0_1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ad6ae6b37e_0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ad6ae6b37e_0_1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ad6ae6b37e_0_1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ad6ae6b37e_0_1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ad6ae6b37e_0_1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ad6ae6b37e_0_1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ad6ae6b37e_0_1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ad6ae6b37e_0_1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ad6ae6b37e_0_1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ad6ae6b37e_0_1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ad6ae6b37e_0_1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ad6ae6b37e_0_1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ad6ae6b37e_0_1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ad6ae6b37e_0_1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ad6ae6b37e_0_1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ad6ae6b37e_3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ad6ae6b37e_3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ad6ae6b37e_0_1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ad6ae6b37e_0_1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adc18407d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adc18407d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adc18407d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adc18407d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ad6ae6b37e_0_1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ad6ae6b37e_0_1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ad991f61e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ad991f61e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ad6ae6b37e_0_1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ad6ae6b37e_0_1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ad6ae6b37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ad6ae6b37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ad6ae6b37e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ad6ae6b37e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1" Type="http://schemas.openxmlformats.org/officeDocument/2006/relationships/image" Target="../media/image53.png"/><Relationship Id="rId10" Type="http://schemas.openxmlformats.org/officeDocument/2006/relationships/image" Target="../media/image36.png"/><Relationship Id="rId9" Type="http://schemas.openxmlformats.org/officeDocument/2006/relationships/image" Target="../media/image40.png"/><Relationship Id="rId5" Type="http://schemas.openxmlformats.org/officeDocument/2006/relationships/image" Target="../media/image32.png"/><Relationship Id="rId6" Type="http://schemas.openxmlformats.org/officeDocument/2006/relationships/image" Target="../media/image41.png"/><Relationship Id="rId7" Type="http://schemas.openxmlformats.org/officeDocument/2006/relationships/image" Target="../media/image34.png"/><Relationship Id="rId8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70.png"/><Relationship Id="rId11" Type="http://schemas.openxmlformats.org/officeDocument/2006/relationships/image" Target="../media/image69.png"/><Relationship Id="rId10" Type="http://schemas.openxmlformats.org/officeDocument/2006/relationships/image" Target="../media/image66.png"/><Relationship Id="rId9" Type="http://schemas.openxmlformats.org/officeDocument/2006/relationships/image" Target="../media/image72.png"/><Relationship Id="rId5" Type="http://schemas.openxmlformats.org/officeDocument/2006/relationships/image" Target="../media/image45.png"/><Relationship Id="rId6" Type="http://schemas.openxmlformats.org/officeDocument/2006/relationships/image" Target="../media/image54.png"/><Relationship Id="rId7" Type="http://schemas.openxmlformats.org/officeDocument/2006/relationships/image" Target="../media/image58.png"/><Relationship Id="rId8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7.png"/><Relationship Id="rId4" Type="http://schemas.openxmlformats.org/officeDocument/2006/relationships/image" Target="../media/image7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EXPLORING THE SEATTLE PUBLIC LIBRARY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FELICE FRANCARIO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SU DOGAN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SEYED ALI AMIR KHORASANI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"/>
          <p:cNvSpPr txBox="1"/>
          <p:nvPr>
            <p:ph idx="4294967295" type="title"/>
          </p:nvPr>
        </p:nvSpPr>
        <p:spPr>
          <a:xfrm>
            <a:off x="145775" y="191550"/>
            <a:ext cx="77175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Fiction genres unique books checkouts</a:t>
            </a:r>
            <a:endParaRPr/>
          </a:p>
        </p:txBody>
      </p:sp>
      <p:graphicFrame>
        <p:nvGraphicFramePr>
          <p:cNvPr id="339" name="Google Shape;339;p22"/>
          <p:cNvGraphicFramePr/>
          <p:nvPr/>
        </p:nvGraphicFramePr>
        <p:xfrm>
          <a:off x="5406800" y="99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{C1B0C5C8-6E6E-4546-A88B-2E9F92BF4A1A}</a:tableStyleId>
              </a:tblPr>
              <a:tblGrid>
                <a:gridCol w="1418475"/>
                <a:gridCol w="1084975"/>
                <a:gridCol w="1083675"/>
              </a:tblGrid>
              <a:tr h="39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9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Genres\year period</a:t>
                      </a:r>
                      <a:endParaRPr sz="9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2005 - 2014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2015 - 2023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Mystery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4.8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-2.9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Sci-Fiction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14.7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-3.3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Romance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78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33.3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Fantasy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14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1.3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Historical fiction</a:t>
                      </a:r>
                      <a:endParaRPr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3.2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-0.5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Adventure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25.1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7.8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Thriller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-6.9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344.7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Humor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6.3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3.2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Psychological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-0.6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0.4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0" name="Google Shape;340;p22"/>
          <p:cNvSpPr txBox="1"/>
          <p:nvPr>
            <p:ph idx="4294967295" type="title"/>
          </p:nvPr>
        </p:nvSpPr>
        <p:spPr>
          <a:xfrm>
            <a:off x="6438675" y="665750"/>
            <a:ext cx="21648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81147"/>
              <a:buNone/>
            </a:pPr>
            <a:r>
              <a:rPr lang="tr" sz="1220"/>
              <a:t>Mean monthly change rate</a:t>
            </a:r>
            <a:endParaRPr sz="1220"/>
          </a:p>
        </p:txBody>
      </p:sp>
      <p:pic>
        <p:nvPicPr>
          <p:cNvPr id="341" name="Google Shape;3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7850"/>
            <a:ext cx="5101998" cy="385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 txBox="1"/>
          <p:nvPr>
            <p:ph idx="4294967295" type="title"/>
          </p:nvPr>
        </p:nvSpPr>
        <p:spPr>
          <a:xfrm>
            <a:off x="228700" y="200800"/>
            <a:ext cx="72990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Non Fiction genres unique books checkouts</a:t>
            </a:r>
            <a:endParaRPr/>
          </a:p>
        </p:txBody>
      </p:sp>
      <p:graphicFrame>
        <p:nvGraphicFramePr>
          <p:cNvPr id="347" name="Google Shape;347;p23"/>
          <p:cNvGraphicFramePr/>
          <p:nvPr/>
        </p:nvGraphicFramePr>
        <p:xfrm>
          <a:off x="5406800" y="99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{C1B0C5C8-6E6E-4546-A88B-2E9F92BF4A1A}</a:tableStyleId>
              </a:tblPr>
              <a:tblGrid>
                <a:gridCol w="1418475"/>
                <a:gridCol w="1084975"/>
                <a:gridCol w="1083675"/>
              </a:tblGrid>
              <a:tr h="39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9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Genres\year period</a:t>
                      </a:r>
                      <a:endParaRPr sz="9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2005 - 2014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2015 - 2023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History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2.1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-3.8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Biography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2.1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-3.4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Finance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-0.7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-4.5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Health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2.6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-0.7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Business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1.3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-3.6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Travel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2.8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-1.5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Religion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-1.8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-4.5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cooking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59.7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-0.7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Autobiography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7.6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8" name="Google Shape;348;p23"/>
          <p:cNvSpPr txBox="1"/>
          <p:nvPr>
            <p:ph idx="4294967295" type="title"/>
          </p:nvPr>
        </p:nvSpPr>
        <p:spPr>
          <a:xfrm>
            <a:off x="6438675" y="665750"/>
            <a:ext cx="20907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81147"/>
              <a:buNone/>
            </a:pPr>
            <a:r>
              <a:rPr lang="tr" sz="1220"/>
              <a:t>Mean monthly change rate</a:t>
            </a:r>
            <a:endParaRPr sz="1220"/>
          </a:p>
        </p:txBody>
      </p:sp>
      <p:pic>
        <p:nvPicPr>
          <p:cNvPr id="349" name="Google Shape;3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7100"/>
            <a:ext cx="5101998" cy="38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"/>
          <p:cNvSpPr txBox="1"/>
          <p:nvPr>
            <p:ph idx="4294967295" type="title"/>
          </p:nvPr>
        </p:nvSpPr>
        <p:spPr>
          <a:xfrm>
            <a:off x="228700" y="200800"/>
            <a:ext cx="72990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</a:t>
            </a:r>
            <a:r>
              <a:rPr lang="tr"/>
              <a:t>ooks checkouts by genres Analysis</a:t>
            </a:r>
            <a:endParaRPr/>
          </a:p>
        </p:txBody>
      </p:sp>
      <p:sp>
        <p:nvSpPr>
          <p:cNvPr id="355" name="Google Shape;355;p24"/>
          <p:cNvSpPr txBox="1"/>
          <p:nvPr/>
        </p:nvSpPr>
        <p:spPr>
          <a:xfrm>
            <a:off x="6096350" y="2079150"/>
            <a:ext cx="2979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Analyze it using 2 Approaches: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1. TSLM with Auto Arima refinement</a:t>
            </a: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2. Auto Arima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6" name="Google Shape;3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9500"/>
            <a:ext cx="5882900" cy="364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"/>
          <p:cNvSpPr txBox="1"/>
          <p:nvPr/>
        </p:nvSpPr>
        <p:spPr>
          <a:xfrm>
            <a:off x="6748950" y="1431575"/>
            <a:ext cx="22758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TSLM with Arima </a:t>
            </a: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refinement on residuals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MAPE Error : 0.1</a:t>
            </a: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AIC : 3532</a:t>
            </a: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2" name="Google Shape;3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00" y="195100"/>
            <a:ext cx="6596450" cy="45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 txBox="1"/>
          <p:nvPr/>
        </p:nvSpPr>
        <p:spPr>
          <a:xfrm>
            <a:off x="6748950" y="1431575"/>
            <a:ext cx="2275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Arima model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MAPE Error : 0.15</a:t>
            </a: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AIC : 3185</a:t>
            </a: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8" name="Google Shape;3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96551" cy="46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75" y="1184125"/>
            <a:ext cx="4218399" cy="383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325" y="1245700"/>
            <a:ext cx="4218399" cy="37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7"/>
          <p:cNvSpPr txBox="1"/>
          <p:nvPr>
            <p:ph idx="4294967295" type="title"/>
          </p:nvPr>
        </p:nvSpPr>
        <p:spPr>
          <a:xfrm>
            <a:off x="448425" y="145300"/>
            <a:ext cx="66840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1900"/>
              <a:t>Assessing Book Checkout Forecasting For Fiction genres </a:t>
            </a:r>
            <a:endParaRPr sz="1900"/>
          </a:p>
        </p:txBody>
      </p:sp>
      <p:sp>
        <p:nvSpPr>
          <p:cNvPr id="376" name="Google Shape;376;p27"/>
          <p:cNvSpPr txBox="1"/>
          <p:nvPr/>
        </p:nvSpPr>
        <p:spPr>
          <a:xfrm>
            <a:off x="4980900" y="691600"/>
            <a:ext cx="380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TSLM with Arima refinement on residuals: 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MAPE Error : 11% , AIC : 3618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7" name="Google Shape;377;p27"/>
          <p:cNvSpPr txBox="1"/>
          <p:nvPr/>
        </p:nvSpPr>
        <p:spPr>
          <a:xfrm>
            <a:off x="760275" y="691600"/>
            <a:ext cx="38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Arima model: MAPE Error : 17% , AIC : 3205</a:t>
            </a:r>
            <a:br>
              <a:rPr lang="t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75" y="1321900"/>
            <a:ext cx="4419601" cy="366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475" y="1245700"/>
            <a:ext cx="3746350" cy="37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8"/>
          <p:cNvSpPr txBox="1"/>
          <p:nvPr>
            <p:ph idx="4294967295" type="title"/>
          </p:nvPr>
        </p:nvSpPr>
        <p:spPr>
          <a:xfrm>
            <a:off x="448425" y="145300"/>
            <a:ext cx="72576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1900"/>
              <a:t>Assessing Book Checkout Forecasting For Non-Fiction genres </a:t>
            </a:r>
            <a:endParaRPr sz="1900"/>
          </a:p>
        </p:txBody>
      </p:sp>
      <p:sp>
        <p:nvSpPr>
          <p:cNvPr id="385" name="Google Shape;385;p28"/>
          <p:cNvSpPr txBox="1"/>
          <p:nvPr/>
        </p:nvSpPr>
        <p:spPr>
          <a:xfrm>
            <a:off x="5013975" y="615400"/>
            <a:ext cx="350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TSLM with Arima refinement on residuals: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MAPE Error : 17% , AIC : 3245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6" name="Google Shape;386;p28"/>
          <p:cNvSpPr txBox="1"/>
          <p:nvPr/>
        </p:nvSpPr>
        <p:spPr>
          <a:xfrm>
            <a:off x="712325" y="767800"/>
            <a:ext cx="390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Arima model: MAPE Error : 31% , AIC : 2829</a:t>
            </a:r>
            <a:br>
              <a:rPr lang="t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4875"/>
            <a:ext cx="4343525" cy="38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350" y="1174875"/>
            <a:ext cx="4141525" cy="38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9"/>
          <p:cNvSpPr txBox="1"/>
          <p:nvPr>
            <p:ph idx="4294967295" type="title"/>
          </p:nvPr>
        </p:nvSpPr>
        <p:spPr>
          <a:xfrm>
            <a:off x="448425" y="145300"/>
            <a:ext cx="8330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1900"/>
              <a:t>Assessing Unique Book Checkout Forecasting For Fiction genres </a:t>
            </a:r>
            <a:endParaRPr sz="1900"/>
          </a:p>
        </p:txBody>
      </p:sp>
      <p:sp>
        <p:nvSpPr>
          <p:cNvPr id="394" name="Google Shape;394;p29"/>
          <p:cNvSpPr txBox="1"/>
          <p:nvPr/>
        </p:nvSpPr>
        <p:spPr>
          <a:xfrm>
            <a:off x="4944375" y="615400"/>
            <a:ext cx="414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TSLM with Arima refinement on residuals: 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MAPE Error : 13% , AIC : 2978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5" name="Google Shape;395;p29"/>
          <p:cNvSpPr txBox="1"/>
          <p:nvPr/>
        </p:nvSpPr>
        <p:spPr>
          <a:xfrm>
            <a:off x="759250" y="691600"/>
            <a:ext cx="395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Arima model: MAPE Error : 17% , AIC : 2650</a:t>
            </a:r>
            <a:br>
              <a:rPr lang="t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9625"/>
            <a:ext cx="4419601" cy="37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975" y="1315825"/>
            <a:ext cx="4199625" cy="36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0"/>
          <p:cNvSpPr txBox="1"/>
          <p:nvPr>
            <p:ph idx="4294967295" type="title"/>
          </p:nvPr>
        </p:nvSpPr>
        <p:spPr>
          <a:xfrm>
            <a:off x="448425" y="145300"/>
            <a:ext cx="8330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1900"/>
              <a:t>Assessing Unique Book Checkout Forecasting For Fiction genres </a:t>
            </a:r>
            <a:endParaRPr sz="1900"/>
          </a:p>
        </p:txBody>
      </p:sp>
      <p:sp>
        <p:nvSpPr>
          <p:cNvPr id="403" name="Google Shape;403;p30"/>
          <p:cNvSpPr txBox="1"/>
          <p:nvPr/>
        </p:nvSpPr>
        <p:spPr>
          <a:xfrm>
            <a:off x="4976975" y="691600"/>
            <a:ext cx="370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TSLM with Arima refinement on residuals: 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MAPE Error : 18% , AIC : 2656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4" name="Google Shape;404;p30"/>
          <p:cNvSpPr txBox="1"/>
          <p:nvPr/>
        </p:nvSpPr>
        <p:spPr>
          <a:xfrm>
            <a:off x="874175" y="691600"/>
            <a:ext cx="33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Arima model: MAPE Error : </a:t>
            </a:r>
            <a:r>
              <a:rPr lang="t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29</a:t>
            </a:r>
            <a:r>
              <a:rPr lang="t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% , AIC : 2360</a:t>
            </a:r>
            <a:br>
              <a:rPr lang="t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/>
          <p:nvPr>
            <p:ph idx="4294967295" type="title"/>
          </p:nvPr>
        </p:nvSpPr>
        <p:spPr>
          <a:xfrm>
            <a:off x="533500" y="200800"/>
            <a:ext cx="72990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TSLM vs Auto Arima</a:t>
            </a:r>
            <a:endParaRPr/>
          </a:p>
        </p:txBody>
      </p:sp>
      <p:sp>
        <p:nvSpPr>
          <p:cNvPr id="410" name="Google Shape;410;p31"/>
          <p:cNvSpPr txBox="1"/>
          <p:nvPr/>
        </p:nvSpPr>
        <p:spPr>
          <a:xfrm>
            <a:off x="5416825" y="1719750"/>
            <a:ext cx="2395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TSLM with Arima refinement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MAPE Error : 15%</a:t>
            </a: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AIC : 3124</a:t>
            </a: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1" name="Google Shape;411;p31"/>
          <p:cNvSpPr txBox="1"/>
          <p:nvPr/>
        </p:nvSpPr>
        <p:spPr>
          <a:xfrm>
            <a:off x="837125" y="1772300"/>
            <a:ext cx="2275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Arima model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MAPE Error : 23%</a:t>
            </a: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AIC : 2761</a:t>
            </a: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2" name="Google Shape;412;p31"/>
          <p:cNvSpPr txBox="1"/>
          <p:nvPr/>
        </p:nvSpPr>
        <p:spPr>
          <a:xfrm>
            <a:off x="629075" y="3151000"/>
            <a:ext cx="2691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AIC : </a:t>
            </a: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A lower AIC value indicates a better balance between the model fix and complexity</a:t>
            </a: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3" name="Google Shape;413;p31"/>
          <p:cNvSpPr txBox="1"/>
          <p:nvPr/>
        </p:nvSpPr>
        <p:spPr>
          <a:xfrm>
            <a:off x="5485775" y="2821525"/>
            <a:ext cx="2326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MAPE error: A lower MAPE error indicates a better accuracy in predictions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4" name="Google Shape;414;p31"/>
          <p:cNvSpPr txBox="1"/>
          <p:nvPr/>
        </p:nvSpPr>
        <p:spPr>
          <a:xfrm>
            <a:off x="629075" y="996200"/>
            <a:ext cx="63276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Analyzing the model's performance through 36 charts, categorized by various genres, 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employing two distinct metrics for assessment.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311700" y="1457275"/>
            <a:ext cx="5149200" cy="30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The Seattle Public Library (SPL) is the public library system serving the city of Seattle, Washington.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The system currently comprises </a:t>
            </a:r>
            <a:r>
              <a:rPr b="1" lang="tr">
                <a:solidFill>
                  <a:schemeClr val="dk1"/>
                </a:solidFill>
              </a:rPr>
              <a:t>27 branches,</a:t>
            </a:r>
            <a:r>
              <a:rPr lang="tr"/>
              <a:t> most of which are named after the neighborhoods in which they are located.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Roughly one million cataloged physical items including Books, CDs, DVDs.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Extensive </a:t>
            </a:r>
            <a:r>
              <a:rPr b="1" lang="tr">
                <a:solidFill>
                  <a:schemeClr val="dk1"/>
                </a:solidFill>
              </a:rPr>
              <a:t>online resources</a:t>
            </a:r>
            <a:r>
              <a:rPr lang="tr"/>
              <a:t> are available to youth ages 13 to 21 throughout the United States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025" y="1188150"/>
            <a:ext cx="3512852" cy="334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2"/>
          <p:cNvSpPr txBox="1"/>
          <p:nvPr/>
        </p:nvSpPr>
        <p:spPr>
          <a:xfrm>
            <a:off x="1134075" y="764550"/>
            <a:ext cx="6927900" cy="3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solidFill>
                  <a:srgbClr val="000000"/>
                </a:solidFill>
              </a:rPr>
              <a:t>Analysis of how the average number of checkouts per unique book changes over time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tr" sz="1100">
                <a:solidFill>
                  <a:srgbClr val="000000"/>
                </a:solidFill>
              </a:rPr>
              <a:t>Unique Checkouts: The ratio of total book checkouts to the count of unique books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r" sz="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ts_checkouts_per_unique &lt;- total_time_series / detailed_ts_books</a:t>
            </a:r>
            <a:endParaRPr sz="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total_time_series: </a:t>
            </a:r>
            <a:r>
              <a:rPr lang="tr" sz="900">
                <a:solidFill>
                  <a:srgbClr val="000000"/>
                </a:solidFill>
              </a:rPr>
              <a:t>A time series of total book checkouts over time.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detailed_ts_books: </a:t>
            </a:r>
            <a:r>
              <a:rPr lang="tr" sz="900">
                <a:solidFill>
                  <a:srgbClr val="000000"/>
                </a:solidFill>
              </a:rPr>
              <a:t>A time series of unique book counts over time.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100"/>
              <a:t>Filtered Unique Checkouts: 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tr" sz="1100"/>
              <a:t>Using percentiles of the single book checkout distribution in a month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tr" sz="1100"/>
              <a:t>50th percentile defines the threshold for unique checkouts with at least 3 checkouts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tr" sz="1100"/>
              <a:t>95th percentile defines the threshold for unique checkouts with at least 10 checkouts</a:t>
            </a:r>
            <a:endParaRPr sz="1100"/>
          </a:p>
        </p:txBody>
      </p:sp>
      <p:sp>
        <p:nvSpPr>
          <p:cNvPr id="420" name="Google Shape;420;p32"/>
          <p:cNvSpPr txBox="1"/>
          <p:nvPr/>
        </p:nvSpPr>
        <p:spPr>
          <a:xfrm>
            <a:off x="311700" y="19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800">
                <a:solidFill>
                  <a:srgbClr val="000000"/>
                </a:solidFill>
              </a:rPr>
              <a:t>Time Series Objects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"/>
          <p:cNvSpPr txBox="1"/>
          <p:nvPr/>
        </p:nvSpPr>
        <p:spPr>
          <a:xfrm>
            <a:off x="1134075" y="764550"/>
            <a:ext cx="7014300" cy="3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-29956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●"/>
            </a:pPr>
            <a:r>
              <a:rPr lang="tr" sz="1208"/>
              <a:t>Unique Checkouts with at least 3 checkouts: </a:t>
            </a:r>
            <a:endParaRPr sz="1208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8">
                <a:latin typeface="Roboto Mono"/>
                <a:ea typeface="Roboto Mono"/>
                <a:cs typeface="Roboto Mono"/>
                <a:sym typeface="Roboto Mono"/>
              </a:rPr>
              <a:t>ts_filtered3_checkouts_per_unique &lt;- ts_filtered3_total_checkouts / ts_filtered3_unique</a:t>
            </a:r>
            <a:endParaRPr sz="1008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0">
                <a:latin typeface="Roboto Mono"/>
                <a:ea typeface="Roboto Mono"/>
                <a:cs typeface="Roboto Mono"/>
                <a:sym typeface="Roboto Mono"/>
              </a:rPr>
              <a:t>ts_filtered3_total_checkouts: </a:t>
            </a:r>
            <a:r>
              <a:rPr lang="tr" sz="1000"/>
              <a:t>A time series of total book checkouts per month with a minimum threshold of 3 checkouts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Roboto Mono"/>
                <a:ea typeface="Roboto Mono"/>
                <a:cs typeface="Roboto Mono"/>
                <a:sym typeface="Roboto Mono"/>
              </a:rPr>
              <a:t>ts_filtered3_unique: </a:t>
            </a:r>
            <a:r>
              <a:rPr lang="tr" sz="1000"/>
              <a:t>A </a:t>
            </a:r>
            <a:r>
              <a:rPr lang="tr" sz="1000">
                <a:latin typeface="Roboto"/>
                <a:ea typeface="Roboto"/>
                <a:cs typeface="Roboto"/>
                <a:sym typeface="Roboto"/>
              </a:rPr>
              <a:t>time series of the count of unique titles per month where each title has more than 3 checkouts.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-29956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tr" sz="1208"/>
              <a:t>Unique Checkouts with at least 10 checkouts:</a:t>
            </a:r>
            <a:endParaRPr sz="1208"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8">
                <a:latin typeface="Roboto Mono"/>
                <a:ea typeface="Roboto Mono"/>
                <a:cs typeface="Roboto Mono"/>
                <a:sym typeface="Roboto Mono"/>
              </a:rPr>
              <a:t>ts_filtered10_checkouts_per_unique &lt;- ts_filtered10_total_checkouts/ts_filtered10_unique</a:t>
            </a:r>
            <a:endParaRPr sz="1008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8">
                <a:latin typeface="Roboto Mono"/>
                <a:ea typeface="Roboto Mono"/>
                <a:cs typeface="Roboto Mono"/>
                <a:sym typeface="Roboto Mono"/>
              </a:rPr>
              <a:t>ts_filtered3_total_checkouts: </a:t>
            </a:r>
            <a:r>
              <a:rPr lang="tr" sz="1008"/>
              <a:t>A time series of total book checkouts per month with a minimum threshold of 10 checkouts</a:t>
            </a:r>
            <a:endParaRPr sz="1008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8">
                <a:latin typeface="Roboto Mono"/>
                <a:ea typeface="Roboto Mono"/>
                <a:cs typeface="Roboto Mono"/>
                <a:sym typeface="Roboto Mono"/>
              </a:rPr>
              <a:t>ts_filtered3_unique: </a:t>
            </a:r>
            <a:r>
              <a:rPr lang="tr" sz="1008"/>
              <a:t>A </a:t>
            </a:r>
            <a:r>
              <a:rPr lang="tr" sz="1008">
                <a:latin typeface="Roboto"/>
                <a:ea typeface="Roboto"/>
                <a:cs typeface="Roboto"/>
                <a:sym typeface="Roboto"/>
              </a:rPr>
              <a:t>time series of the count of unique titles per month where each title has more than 10 checkouts.</a:t>
            </a:r>
            <a:endParaRPr sz="100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6" name="Google Shape;426;p33"/>
          <p:cNvSpPr txBox="1"/>
          <p:nvPr/>
        </p:nvSpPr>
        <p:spPr>
          <a:xfrm>
            <a:off x="311700" y="19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800">
                <a:solidFill>
                  <a:srgbClr val="000000"/>
                </a:solidFill>
              </a:rPr>
              <a:t>Time Series Objects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00" y="2414375"/>
            <a:ext cx="7725199" cy="250464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4"/>
          <p:cNvSpPr txBox="1"/>
          <p:nvPr/>
        </p:nvSpPr>
        <p:spPr>
          <a:xfrm>
            <a:off x="646275" y="191850"/>
            <a:ext cx="818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800">
                <a:solidFill>
                  <a:srgbClr val="202122"/>
                </a:solidFill>
              </a:rPr>
              <a:t>Model Comparison for Unique Checkouts</a:t>
            </a:r>
            <a:endParaRPr sz="2800">
              <a:solidFill>
                <a:srgbClr val="202122"/>
              </a:solidFill>
            </a:endParaRPr>
          </a:p>
        </p:txBody>
      </p:sp>
      <p:sp>
        <p:nvSpPr>
          <p:cNvPr id="433" name="Google Shape;433;p34"/>
          <p:cNvSpPr txBox="1"/>
          <p:nvPr/>
        </p:nvSpPr>
        <p:spPr>
          <a:xfrm>
            <a:off x="1467675" y="1436150"/>
            <a:ext cx="33528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solidFill>
                  <a:srgbClr val="202122"/>
                </a:solidFill>
              </a:rPr>
              <a:t>Auto-ARIMA Results: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ARIMA(0,1,1)(2,0,0)[12] RMSE: 0.32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ARIMA(0,1,1)(2,0,0)[12] MAPE: 8.18</a:t>
            </a:r>
            <a:r>
              <a:rPr lang="t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1800">
              <a:solidFill>
                <a:srgbClr val="202122"/>
              </a:solidFill>
            </a:endParaRPr>
          </a:p>
        </p:txBody>
      </p:sp>
      <p:sp>
        <p:nvSpPr>
          <p:cNvPr id="434" name="Google Shape;434;p34"/>
          <p:cNvSpPr txBox="1"/>
          <p:nvPr/>
        </p:nvSpPr>
        <p:spPr>
          <a:xfrm>
            <a:off x="5360013" y="1436150"/>
            <a:ext cx="34722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solidFill>
                  <a:srgbClr val="202122"/>
                </a:solidFill>
              </a:rPr>
              <a:t>TSLM Results: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TSLM RMSE: 0.18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TSLM MAPE: 5.61</a:t>
            </a:r>
            <a:r>
              <a:rPr lang="t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1800">
              <a:solidFill>
                <a:srgbClr val="202122"/>
              </a:solidFill>
            </a:endParaRPr>
          </a:p>
        </p:txBody>
      </p:sp>
      <p:sp>
        <p:nvSpPr>
          <p:cNvPr id="435" name="Google Shape;435;p34"/>
          <p:cNvSpPr txBox="1"/>
          <p:nvPr/>
        </p:nvSpPr>
        <p:spPr>
          <a:xfrm>
            <a:off x="1220114" y="764559"/>
            <a:ext cx="66507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tr" sz="1100">
                <a:solidFill>
                  <a:srgbClr val="202122"/>
                </a:solidFill>
              </a:rPr>
              <a:t>Auto-ARIMA and TSLM application on number of checkouts per unique book</a:t>
            </a:r>
            <a:endParaRPr sz="1100">
              <a:solidFill>
                <a:srgbClr val="202122"/>
              </a:solidFill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tr" sz="1100">
                <a:solidFill>
                  <a:srgbClr val="202122"/>
                </a:solidFill>
              </a:rPr>
              <a:t>90% training data and 10% testing data</a:t>
            </a:r>
            <a:endParaRPr sz="1100">
              <a:solidFill>
                <a:srgbClr val="20212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0212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00" y="2338175"/>
            <a:ext cx="7725189" cy="25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5"/>
          <p:cNvSpPr txBox="1"/>
          <p:nvPr/>
        </p:nvSpPr>
        <p:spPr>
          <a:xfrm>
            <a:off x="311700" y="19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800">
                <a:solidFill>
                  <a:srgbClr val="202122"/>
                </a:solidFill>
              </a:rPr>
              <a:t>Model Comparison for Filtered Unique Checkouts &gt; 3</a:t>
            </a:r>
            <a:endParaRPr sz="2800">
              <a:solidFill>
                <a:srgbClr val="202122"/>
              </a:solidFill>
            </a:endParaRPr>
          </a:p>
        </p:txBody>
      </p:sp>
      <p:sp>
        <p:nvSpPr>
          <p:cNvPr id="442" name="Google Shape;442;p35"/>
          <p:cNvSpPr txBox="1"/>
          <p:nvPr/>
        </p:nvSpPr>
        <p:spPr>
          <a:xfrm>
            <a:off x="1385726" y="1359950"/>
            <a:ext cx="34470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solidFill>
                  <a:srgbClr val="202122"/>
                </a:solidFill>
              </a:rPr>
              <a:t>Auto-ARIMA Results: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ARIMA(2,1,1)(1,0,0)[12] RMSE: 0.32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ARIMA(2,1,1)(1,0,0)[12] MAPE: 3.12</a:t>
            </a:r>
            <a:r>
              <a:rPr lang="t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1100">
              <a:solidFill>
                <a:srgbClr val="202122"/>
              </a:solidFill>
            </a:endParaRPr>
          </a:p>
        </p:txBody>
      </p:sp>
      <p:sp>
        <p:nvSpPr>
          <p:cNvPr id="443" name="Google Shape;443;p35"/>
          <p:cNvSpPr txBox="1"/>
          <p:nvPr/>
        </p:nvSpPr>
        <p:spPr>
          <a:xfrm>
            <a:off x="5321373" y="1359958"/>
            <a:ext cx="35109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solidFill>
                  <a:srgbClr val="202122"/>
                </a:solidFill>
              </a:rPr>
              <a:t>TSLM Results: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TSLM RMSE: 1.11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TSLM MAPE: 12.41</a:t>
            </a:r>
            <a:r>
              <a:rPr lang="t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1800">
              <a:solidFill>
                <a:srgbClr val="202122"/>
              </a:solidFill>
            </a:endParaRPr>
          </a:p>
        </p:txBody>
      </p:sp>
      <p:sp>
        <p:nvSpPr>
          <p:cNvPr id="444" name="Google Shape;444;p35"/>
          <p:cNvSpPr txBox="1"/>
          <p:nvPr/>
        </p:nvSpPr>
        <p:spPr>
          <a:xfrm>
            <a:off x="1107100" y="802125"/>
            <a:ext cx="75168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tr" sz="1100">
                <a:solidFill>
                  <a:srgbClr val="202122"/>
                </a:solidFill>
              </a:rPr>
              <a:t>Auto-ARIMA and TSLM application on number of checkouts per unique book with at least 3 checkouts</a:t>
            </a:r>
            <a:endParaRPr sz="1100">
              <a:solidFill>
                <a:srgbClr val="2021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0212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00" y="2338173"/>
            <a:ext cx="7725281" cy="25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6"/>
          <p:cNvSpPr txBox="1"/>
          <p:nvPr/>
        </p:nvSpPr>
        <p:spPr>
          <a:xfrm>
            <a:off x="311700" y="19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800">
                <a:solidFill>
                  <a:srgbClr val="202122"/>
                </a:solidFill>
              </a:rPr>
              <a:t>Model Comparison for Filtered Unique Checkouts &gt; 10 </a:t>
            </a:r>
            <a:endParaRPr sz="2800">
              <a:solidFill>
                <a:srgbClr val="202122"/>
              </a:solidFill>
            </a:endParaRPr>
          </a:p>
        </p:txBody>
      </p:sp>
      <p:sp>
        <p:nvSpPr>
          <p:cNvPr id="451" name="Google Shape;451;p36"/>
          <p:cNvSpPr txBox="1"/>
          <p:nvPr/>
        </p:nvSpPr>
        <p:spPr>
          <a:xfrm>
            <a:off x="1385650" y="1359950"/>
            <a:ext cx="34470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solidFill>
                  <a:srgbClr val="202122"/>
                </a:solidFill>
              </a:rPr>
              <a:t>Auto-ARIMA Results: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ARIMA(0,1,0)(0,0,2)[12] RMSE: 0.73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ARIMA(0,1,0)(0,0,2)[12] MAPE: 2.68</a:t>
            </a:r>
            <a:r>
              <a:rPr lang="t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1100">
              <a:solidFill>
                <a:srgbClr val="202122"/>
              </a:solidFill>
            </a:endParaRPr>
          </a:p>
        </p:txBody>
      </p:sp>
      <p:sp>
        <p:nvSpPr>
          <p:cNvPr id="452" name="Google Shape;452;p36"/>
          <p:cNvSpPr txBox="1"/>
          <p:nvPr/>
        </p:nvSpPr>
        <p:spPr>
          <a:xfrm>
            <a:off x="5321338" y="1359958"/>
            <a:ext cx="35109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solidFill>
                  <a:srgbClr val="202122"/>
                </a:solidFill>
              </a:rPr>
              <a:t>TSLM Results: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TSLM RMSE: 1.05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TSLM MAPE: 4.03</a:t>
            </a:r>
            <a:r>
              <a:rPr lang="t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1800">
              <a:solidFill>
                <a:srgbClr val="202122"/>
              </a:solidFill>
            </a:endParaRPr>
          </a:p>
        </p:txBody>
      </p:sp>
      <p:sp>
        <p:nvSpPr>
          <p:cNvPr id="453" name="Google Shape;453;p36"/>
          <p:cNvSpPr txBox="1"/>
          <p:nvPr/>
        </p:nvSpPr>
        <p:spPr>
          <a:xfrm>
            <a:off x="1107025" y="802125"/>
            <a:ext cx="738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tr" sz="1100">
                <a:solidFill>
                  <a:srgbClr val="202122"/>
                </a:solidFill>
              </a:rPr>
              <a:t>Auto-ARIMA and TSLM application on number of checkouts per unique book with at least 10 checkouts</a:t>
            </a:r>
            <a:endParaRPr sz="1100">
              <a:solidFill>
                <a:srgbClr val="2021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0212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7"/>
          <p:cNvSpPr txBox="1"/>
          <p:nvPr/>
        </p:nvSpPr>
        <p:spPr>
          <a:xfrm>
            <a:off x="311700" y="19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800">
                <a:solidFill>
                  <a:srgbClr val="000000"/>
                </a:solidFill>
              </a:rPr>
              <a:t>Selecting ARIMA Parameters for </a:t>
            </a:r>
            <a:r>
              <a:rPr lang="tr" sz="2800"/>
              <a:t>Unique Checkouts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459" name="Google Shape;459;p37"/>
          <p:cNvSpPr txBox="1"/>
          <p:nvPr/>
        </p:nvSpPr>
        <p:spPr>
          <a:xfrm>
            <a:off x="670975" y="1526125"/>
            <a:ext cx="3136800" cy="14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tr" sz="1100">
                <a:solidFill>
                  <a:srgbClr val="000000"/>
                </a:solidFill>
              </a:rPr>
              <a:t>1st differencing </a:t>
            </a:r>
            <a:r>
              <a:rPr lang="tr" sz="1100"/>
              <a:t>to make it stationary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tr" sz="1100">
                <a:solidFill>
                  <a:srgbClr val="000000"/>
                </a:solidFill>
              </a:rPr>
              <a:t>Significant values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tr" sz="1100">
                <a:solidFill>
                  <a:srgbClr val="000000"/>
                </a:solidFill>
              </a:rPr>
              <a:t>Lag order (p) = 6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tr" sz="1100">
                <a:solidFill>
                  <a:srgbClr val="000000"/>
                </a:solidFill>
                <a:highlight>
                  <a:srgbClr val="FFFFFF"/>
                </a:highlight>
              </a:rPr>
              <a:t>Degree of differencing (</a:t>
            </a:r>
            <a:r>
              <a:rPr lang="tr" sz="1100">
                <a:solidFill>
                  <a:srgbClr val="000000"/>
                </a:solidFill>
              </a:rPr>
              <a:t>d) = 1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tr" sz="1100">
                <a:solidFill>
                  <a:srgbClr val="000000"/>
                </a:solidFill>
                <a:highlight>
                  <a:srgbClr val="FFFFFF"/>
                </a:highlight>
              </a:rPr>
              <a:t>Order of the moving average </a:t>
            </a:r>
            <a:r>
              <a:rPr lang="tr" sz="1100">
                <a:solidFill>
                  <a:srgbClr val="000000"/>
                </a:solidFill>
              </a:rPr>
              <a:t>(q) = 6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460" name="Google Shape;4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825" y="893275"/>
            <a:ext cx="5117526" cy="34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8"/>
          <p:cNvSpPr txBox="1"/>
          <p:nvPr/>
        </p:nvSpPr>
        <p:spPr>
          <a:xfrm>
            <a:off x="311700" y="19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800">
                <a:solidFill>
                  <a:srgbClr val="202122"/>
                </a:solidFill>
              </a:rPr>
              <a:t>ARIMA Results for Unique Checkouts</a:t>
            </a:r>
            <a:endParaRPr sz="2800">
              <a:solidFill>
                <a:srgbClr val="202122"/>
              </a:solidFill>
            </a:endParaRPr>
          </a:p>
        </p:txBody>
      </p:sp>
      <p:sp>
        <p:nvSpPr>
          <p:cNvPr id="466" name="Google Shape;466;p38"/>
          <p:cNvSpPr txBox="1"/>
          <p:nvPr/>
        </p:nvSpPr>
        <p:spPr>
          <a:xfrm>
            <a:off x="1366498" y="1839750"/>
            <a:ext cx="33735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ARIMA(6,1,6)(0,1,0)[12] RMSE: 0.26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ARIMA(6,1,6)(0,1,0)[12] MAPE: 7.61</a:t>
            </a:r>
            <a:r>
              <a:rPr lang="t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1100">
              <a:solidFill>
                <a:srgbClr val="202122"/>
              </a:solidFill>
            </a:endParaRPr>
          </a:p>
        </p:txBody>
      </p:sp>
      <p:sp>
        <p:nvSpPr>
          <p:cNvPr id="467" name="Google Shape;467;p38"/>
          <p:cNvSpPr txBox="1"/>
          <p:nvPr/>
        </p:nvSpPr>
        <p:spPr>
          <a:xfrm>
            <a:off x="5312316" y="1839751"/>
            <a:ext cx="35199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ARIMA(6,1,6)(1,1,0)[12] RMSE: 0.76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ARIMA(6,1,6)(1,1,0)[12] MAPE: 21.28</a:t>
            </a:r>
            <a:r>
              <a:rPr lang="t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1800">
              <a:solidFill>
                <a:srgbClr val="202122"/>
              </a:solidFill>
            </a:endParaRPr>
          </a:p>
        </p:txBody>
      </p:sp>
      <p:pic>
        <p:nvPicPr>
          <p:cNvPr id="468" name="Google Shape;4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24182"/>
            <a:ext cx="4266276" cy="200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100" y="2724150"/>
            <a:ext cx="4266285" cy="20002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 txBox="1"/>
          <p:nvPr/>
        </p:nvSpPr>
        <p:spPr>
          <a:xfrm>
            <a:off x="1115550" y="764550"/>
            <a:ext cx="67422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ARIMA application on number of checkouts per unique book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Two models with manually defined parameters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Train (0.9) - Test (0.1) set split</a:t>
            </a:r>
            <a:endParaRPr sz="1100">
              <a:solidFill>
                <a:srgbClr val="20212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0212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/>
          <p:nvPr/>
        </p:nvSpPr>
        <p:spPr>
          <a:xfrm>
            <a:off x="311700" y="19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800">
                <a:solidFill>
                  <a:srgbClr val="000000"/>
                </a:solidFill>
              </a:rPr>
              <a:t>Selecting ARIMA Parameters for Uniqu</a:t>
            </a:r>
            <a:r>
              <a:rPr lang="tr" sz="2800"/>
              <a:t>e Checkouts &gt; 3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476" name="Google Shape;476;p39"/>
          <p:cNvSpPr txBox="1"/>
          <p:nvPr/>
        </p:nvSpPr>
        <p:spPr>
          <a:xfrm>
            <a:off x="436350" y="1526125"/>
            <a:ext cx="3371400" cy="14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tr" sz="1100"/>
              <a:t>1st differencing to make it stationary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tr" sz="1100">
                <a:solidFill>
                  <a:srgbClr val="000000"/>
                </a:solidFill>
              </a:rPr>
              <a:t>Significant values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tr" sz="1100">
                <a:solidFill>
                  <a:srgbClr val="000000"/>
                </a:solidFill>
              </a:rPr>
              <a:t>Lag order (p) = </a:t>
            </a:r>
            <a:r>
              <a:rPr lang="tr" sz="1100"/>
              <a:t>4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tr" sz="1100">
                <a:solidFill>
                  <a:srgbClr val="000000"/>
                </a:solidFill>
                <a:highlight>
                  <a:srgbClr val="FFFFFF"/>
                </a:highlight>
              </a:rPr>
              <a:t>Degree of differencing (</a:t>
            </a:r>
            <a:r>
              <a:rPr lang="tr" sz="1100">
                <a:solidFill>
                  <a:srgbClr val="000000"/>
                </a:solidFill>
              </a:rPr>
              <a:t>d) = 1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tr" sz="1100">
                <a:solidFill>
                  <a:srgbClr val="000000"/>
                </a:solidFill>
                <a:highlight>
                  <a:srgbClr val="FFFFFF"/>
                </a:highlight>
              </a:rPr>
              <a:t>Order of the moving average </a:t>
            </a:r>
            <a:r>
              <a:rPr lang="tr" sz="1100">
                <a:solidFill>
                  <a:srgbClr val="000000"/>
                </a:solidFill>
              </a:rPr>
              <a:t>(q) = </a:t>
            </a:r>
            <a:r>
              <a:rPr lang="tr" sz="1100"/>
              <a:t>7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477" name="Google Shape;4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025" y="1009550"/>
            <a:ext cx="5031449" cy="3366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"/>
          <p:cNvSpPr txBox="1"/>
          <p:nvPr/>
        </p:nvSpPr>
        <p:spPr>
          <a:xfrm>
            <a:off x="311700" y="19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800">
                <a:solidFill>
                  <a:srgbClr val="202122"/>
                </a:solidFill>
              </a:rPr>
              <a:t>ARIMA Results for Filtered Unique Checkouts &gt; 3</a:t>
            </a:r>
            <a:endParaRPr sz="2800">
              <a:solidFill>
                <a:srgbClr val="202122"/>
              </a:solidFill>
            </a:endParaRPr>
          </a:p>
        </p:txBody>
      </p:sp>
      <p:sp>
        <p:nvSpPr>
          <p:cNvPr id="483" name="Google Shape;483;p40"/>
          <p:cNvSpPr txBox="1"/>
          <p:nvPr/>
        </p:nvSpPr>
        <p:spPr>
          <a:xfrm>
            <a:off x="1360823" y="1720600"/>
            <a:ext cx="35199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ARIMA(4,1,7)(0,1,0)[12] RMSE: 1.15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ARIMA(4,1,7)(0,1,0)[12] MAPE: 11.27</a:t>
            </a:r>
            <a:r>
              <a:rPr lang="t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1100">
              <a:solidFill>
                <a:srgbClr val="202122"/>
              </a:solidFill>
            </a:endParaRPr>
          </a:p>
        </p:txBody>
      </p:sp>
      <p:sp>
        <p:nvSpPr>
          <p:cNvPr id="484" name="Google Shape;484;p40"/>
          <p:cNvSpPr txBox="1"/>
          <p:nvPr/>
        </p:nvSpPr>
        <p:spPr>
          <a:xfrm>
            <a:off x="5312316" y="1720600"/>
            <a:ext cx="35199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ARIMA(4,1,6)(0,1,0)[12] RMSE: 0.37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ARIMA(4,1,6)(0,1,0)[12] MAPE: 3.38</a:t>
            </a:r>
            <a:r>
              <a:rPr lang="t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1800">
              <a:solidFill>
                <a:srgbClr val="202122"/>
              </a:solidFill>
            </a:endParaRPr>
          </a:p>
        </p:txBody>
      </p:sp>
      <p:sp>
        <p:nvSpPr>
          <p:cNvPr id="485" name="Google Shape;485;p40"/>
          <p:cNvSpPr txBox="1"/>
          <p:nvPr/>
        </p:nvSpPr>
        <p:spPr>
          <a:xfrm>
            <a:off x="1115550" y="797475"/>
            <a:ext cx="67422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ARIMA application on number of checkouts per unique book with at least 3 checkouts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Two models with manually defined parameters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Train (0.9) - Test (0.1) set split</a:t>
            </a:r>
            <a:endParaRPr sz="1100">
              <a:solidFill>
                <a:srgbClr val="20212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02122"/>
              </a:solidFill>
            </a:endParaRPr>
          </a:p>
        </p:txBody>
      </p:sp>
      <p:grpSp>
        <p:nvGrpSpPr>
          <p:cNvPr id="486" name="Google Shape;486;p40"/>
          <p:cNvGrpSpPr/>
          <p:nvPr/>
        </p:nvGrpSpPr>
        <p:grpSpPr>
          <a:xfrm>
            <a:off x="662850" y="2628443"/>
            <a:ext cx="7934823" cy="2299039"/>
            <a:chOff x="465376" y="2571750"/>
            <a:chExt cx="7480037" cy="2434649"/>
          </a:xfrm>
        </p:grpSpPr>
        <p:pic>
          <p:nvPicPr>
            <p:cNvPr id="487" name="Google Shape;48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376" y="2571750"/>
              <a:ext cx="3829800" cy="2434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58700" y="2595225"/>
              <a:ext cx="3586712" cy="2399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1"/>
          <p:cNvSpPr txBox="1"/>
          <p:nvPr/>
        </p:nvSpPr>
        <p:spPr>
          <a:xfrm>
            <a:off x="436350" y="1526125"/>
            <a:ext cx="3371400" cy="14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tr" sz="1100"/>
              <a:t>1st differencing to make it stationary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tr" sz="1100">
                <a:solidFill>
                  <a:srgbClr val="000000"/>
                </a:solidFill>
              </a:rPr>
              <a:t>Significant values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tr" sz="1100">
                <a:solidFill>
                  <a:srgbClr val="000000"/>
                </a:solidFill>
              </a:rPr>
              <a:t>Lag order (p) = </a:t>
            </a:r>
            <a:r>
              <a:rPr lang="tr" sz="1100"/>
              <a:t>2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tr" sz="1100">
                <a:solidFill>
                  <a:srgbClr val="000000"/>
                </a:solidFill>
                <a:highlight>
                  <a:srgbClr val="FFFFFF"/>
                </a:highlight>
              </a:rPr>
              <a:t>Degree of differencing (</a:t>
            </a:r>
            <a:r>
              <a:rPr lang="tr" sz="1100">
                <a:solidFill>
                  <a:srgbClr val="000000"/>
                </a:solidFill>
              </a:rPr>
              <a:t>d) = 1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tr" sz="1100">
                <a:solidFill>
                  <a:srgbClr val="000000"/>
                </a:solidFill>
                <a:highlight>
                  <a:srgbClr val="FFFFFF"/>
                </a:highlight>
              </a:rPr>
              <a:t>Order of the moving average </a:t>
            </a:r>
            <a:r>
              <a:rPr lang="tr" sz="1100">
                <a:solidFill>
                  <a:srgbClr val="000000"/>
                </a:solidFill>
              </a:rPr>
              <a:t>(q) = </a:t>
            </a:r>
            <a:r>
              <a:rPr lang="tr" sz="1100"/>
              <a:t>2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494" name="Google Shape;4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800" y="941650"/>
            <a:ext cx="5031449" cy="336658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1"/>
          <p:cNvSpPr txBox="1"/>
          <p:nvPr/>
        </p:nvSpPr>
        <p:spPr>
          <a:xfrm>
            <a:off x="311700" y="19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800">
                <a:solidFill>
                  <a:srgbClr val="000000"/>
                </a:solidFill>
              </a:rPr>
              <a:t>Selecting ARIMA Parameters for Uniqu</a:t>
            </a:r>
            <a:r>
              <a:rPr lang="tr" sz="2800"/>
              <a:t>e Checkouts &gt; 10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OUTLINE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8376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343541"/>
                </a:solidFill>
              </a:rPr>
              <a:t>Monthly Time series that we </a:t>
            </a:r>
            <a:r>
              <a:rPr lang="tr">
                <a:solidFill>
                  <a:srgbClr val="343541"/>
                </a:solidFill>
              </a:rPr>
              <a:t>analysed</a:t>
            </a:r>
            <a:r>
              <a:rPr lang="tr">
                <a:solidFill>
                  <a:srgbClr val="343541"/>
                </a:solidFill>
              </a:rPr>
              <a:t>:</a:t>
            </a:r>
            <a:endParaRPr>
              <a:solidFill>
                <a:srgbClr val="34354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E69138"/>
              </a:buClr>
              <a:buSzPts val="1300"/>
              <a:buChar char="●"/>
            </a:pPr>
            <a:r>
              <a:rPr lang="tr">
                <a:solidFill>
                  <a:srgbClr val="E69138"/>
                </a:solidFill>
              </a:rPr>
              <a:t>Total Book checkouts</a:t>
            </a:r>
            <a:endParaRPr>
              <a:solidFill>
                <a:srgbClr val="E6913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300"/>
              <a:buChar char="●"/>
            </a:pPr>
            <a:r>
              <a:rPr lang="tr">
                <a:solidFill>
                  <a:srgbClr val="E69138"/>
                </a:solidFill>
              </a:rPr>
              <a:t>Unique Book Title checkouts</a:t>
            </a:r>
            <a:endParaRPr>
              <a:solidFill>
                <a:srgbClr val="E6913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300"/>
              <a:buChar char="●"/>
            </a:pPr>
            <a:r>
              <a:rPr lang="tr">
                <a:solidFill>
                  <a:srgbClr val="E69138"/>
                </a:solidFill>
              </a:rPr>
              <a:t>Checkouts per unique title (with different degrees of filtering)</a:t>
            </a:r>
            <a:endParaRPr>
              <a:solidFill>
                <a:srgbClr val="E6913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300"/>
              <a:buChar char="●"/>
            </a:pPr>
            <a:r>
              <a:rPr lang="tr">
                <a:solidFill>
                  <a:srgbClr val="E69138"/>
                </a:solidFill>
              </a:rPr>
              <a:t>Maximum Checkouts</a:t>
            </a:r>
            <a:endParaRPr>
              <a:solidFill>
                <a:srgbClr val="E6913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43541"/>
              </a:buClr>
              <a:buSzPts val="1300"/>
              <a:buChar char="●"/>
            </a:pPr>
            <a:r>
              <a:rPr lang="tr">
                <a:solidFill>
                  <a:srgbClr val="343541"/>
                </a:solidFill>
              </a:rPr>
              <a:t>Total </a:t>
            </a:r>
            <a:r>
              <a:rPr lang="tr">
                <a:solidFill>
                  <a:srgbClr val="343541"/>
                </a:solidFill>
              </a:rPr>
              <a:t>Ebook and Audiobook checkouts</a:t>
            </a:r>
            <a:endParaRPr>
              <a:solidFill>
                <a:srgbClr val="34354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43541"/>
              </a:buClr>
              <a:buSzPts val="1300"/>
              <a:buChar char="●"/>
            </a:pPr>
            <a:r>
              <a:rPr lang="tr">
                <a:solidFill>
                  <a:srgbClr val="343541"/>
                </a:solidFill>
              </a:rPr>
              <a:t>Best Selling New york times books in the last 20 years</a:t>
            </a:r>
            <a:endParaRPr>
              <a:solidFill>
                <a:srgbClr val="34354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>
                <a:solidFill>
                  <a:srgbClr val="E69138"/>
                </a:solidFill>
              </a:rPr>
              <a:t>*ANALYSED FOR 18 DIFFERENT FICTION AND NON FICTION GENRES</a:t>
            </a:r>
            <a:endParaRPr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2"/>
          <p:cNvSpPr txBox="1"/>
          <p:nvPr/>
        </p:nvSpPr>
        <p:spPr>
          <a:xfrm>
            <a:off x="311700" y="19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800">
                <a:solidFill>
                  <a:srgbClr val="202122"/>
                </a:solidFill>
              </a:rPr>
              <a:t>ARIMA Results for Filtered Unique Checkouts &gt; 10</a:t>
            </a:r>
            <a:endParaRPr sz="2800">
              <a:solidFill>
                <a:srgbClr val="202122"/>
              </a:solidFill>
            </a:endParaRPr>
          </a:p>
        </p:txBody>
      </p:sp>
      <p:sp>
        <p:nvSpPr>
          <p:cNvPr id="501" name="Google Shape;501;p42"/>
          <p:cNvSpPr txBox="1"/>
          <p:nvPr/>
        </p:nvSpPr>
        <p:spPr>
          <a:xfrm>
            <a:off x="1378775" y="1720600"/>
            <a:ext cx="33180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ARIMA(2,1,2)(0,1,0)[12] RMSE: 2.94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ARIMA(2,1,2)(0,1,0)[12] MAPE: 11.13</a:t>
            </a:r>
            <a:r>
              <a:rPr lang="t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1100">
              <a:solidFill>
                <a:srgbClr val="202122"/>
              </a:solidFill>
            </a:endParaRPr>
          </a:p>
        </p:txBody>
      </p:sp>
      <p:sp>
        <p:nvSpPr>
          <p:cNvPr id="502" name="Google Shape;502;p42"/>
          <p:cNvSpPr txBox="1"/>
          <p:nvPr/>
        </p:nvSpPr>
        <p:spPr>
          <a:xfrm>
            <a:off x="5320766" y="1720600"/>
            <a:ext cx="35115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ARIMA(2,1,2)(0,0,1)[12] RMSE: 0.92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ARIMA(2,1,2)(0,0,1)[12] MAPE: 3.45</a:t>
            </a:r>
            <a:r>
              <a:rPr lang="t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1800">
              <a:solidFill>
                <a:srgbClr val="202122"/>
              </a:solidFill>
            </a:endParaRPr>
          </a:p>
        </p:txBody>
      </p:sp>
      <p:sp>
        <p:nvSpPr>
          <p:cNvPr id="503" name="Google Shape;503;p42"/>
          <p:cNvSpPr txBox="1"/>
          <p:nvPr/>
        </p:nvSpPr>
        <p:spPr>
          <a:xfrm>
            <a:off x="1134075" y="764550"/>
            <a:ext cx="67260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ARIMA application on number of checkouts per unique book with at least 10 checkouts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Two models with manually defined parameters</a:t>
            </a:r>
            <a:endParaRPr sz="1100">
              <a:solidFill>
                <a:srgbClr val="202122"/>
              </a:solidFill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●"/>
            </a:pPr>
            <a:r>
              <a:rPr lang="tr" sz="1100">
                <a:solidFill>
                  <a:srgbClr val="202122"/>
                </a:solidFill>
              </a:rPr>
              <a:t>Train (0.9) - Test (0.1) set split</a:t>
            </a:r>
            <a:endParaRPr sz="1100">
              <a:solidFill>
                <a:srgbClr val="20212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02122"/>
              </a:solidFill>
            </a:endParaRPr>
          </a:p>
        </p:txBody>
      </p:sp>
      <p:pic>
        <p:nvPicPr>
          <p:cNvPr id="504" name="Google Shape;5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25" y="2628772"/>
            <a:ext cx="4110674" cy="192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200" y="2628800"/>
            <a:ext cx="4110674" cy="19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3"/>
          <p:cNvSpPr txBox="1"/>
          <p:nvPr/>
        </p:nvSpPr>
        <p:spPr>
          <a:xfrm>
            <a:off x="311700" y="19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120">
                <a:solidFill>
                  <a:srgbClr val="202122"/>
                </a:solidFill>
              </a:rPr>
              <a:t>Auto-ARIMA 12 Months Forecast for Single Genre Fiction Books</a:t>
            </a:r>
            <a:endParaRPr sz="2120">
              <a:solidFill>
                <a:srgbClr val="202122"/>
              </a:solidFill>
            </a:endParaRPr>
          </a:p>
        </p:txBody>
      </p:sp>
      <p:grpSp>
        <p:nvGrpSpPr>
          <p:cNvPr id="511" name="Google Shape;511;p43"/>
          <p:cNvGrpSpPr/>
          <p:nvPr/>
        </p:nvGrpSpPr>
        <p:grpSpPr>
          <a:xfrm>
            <a:off x="399300" y="686248"/>
            <a:ext cx="8267632" cy="4278776"/>
            <a:chOff x="399300" y="713623"/>
            <a:chExt cx="8267632" cy="4278776"/>
          </a:xfrm>
        </p:grpSpPr>
        <p:pic>
          <p:nvPicPr>
            <p:cNvPr id="512" name="Google Shape;512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9316" y="713623"/>
              <a:ext cx="2660390" cy="1498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59695" y="713627"/>
              <a:ext cx="2850210" cy="1498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6714" y="713628"/>
              <a:ext cx="2850210" cy="1498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9300" y="2202376"/>
              <a:ext cx="2660376" cy="138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59700" y="2179175"/>
              <a:ext cx="2835449" cy="141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89385" y="2179163"/>
              <a:ext cx="2777547" cy="141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059700" y="3582175"/>
              <a:ext cx="2850202" cy="141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889375" y="3559638"/>
              <a:ext cx="2777551" cy="1432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4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99300" y="3582175"/>
              <a:ext cx="2660375" cy="14102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4"/>
          <p:cNvSpPr txBox="1"/>
          <p:nvPr/>
        </p:nvSpPr>
        <p:spPr>
          <a:xfrm>
            <a:off x="311700" y="19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120">
                <a:solidFill>
                  <a:srgbClr val="202122"/>
                </a:solidFill>
              </a:rPr>
              <a:t>Auto-ARIMA 12 Months Forecast for Single Genre Non-Fiction Books</a:t>
            </a:r>
            <a:endParaRPr sz="2120">
              <a:solidFill>
                <a:srgbClr val="202122"/>
              </a:solidFill>
            </a:endParaRPr>
          </a:p>
        </p:txBody>
      </p:sp>
      <p:grpSp>
        <p:nvGrpSpPr>
          <p:cNvPr id="526" name="Google Shape;526;p44"/>
          <p:cNvGrpSpPr/>
          <p:nvPr/>
        </p:nvGrpSpPr>
        <p:grpSpPr>
          <a:xfrm>
            <a:off x="434725" y="662424"/>
            <a:ext cx="8274564" cy="4298743"/>
            <a:chOff x="399300" y="764550"/>
            <a:chExt cx="8028101" cy="4573618"/>
          </a:xfrm>
        </p:grpSpPr>
        <p:pic>
          <p:nvPicPr>
            <p:cNvPr id="527" name="Google Shape;527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9300" y="764550"/>
              <a:ext cx="2678325" cy="152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0725" y="764550"/>
              <a:ext cx="2678325" cy="1524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49050" y="764550"/>
              <a:ext cx="2678325" cy="1524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9300" y="2289075"/>
              <a:ext cx="2678325" cy="1524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70725" y="2289075"/>
              <a:ext cx="2678356" cy="1524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4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749076" y="2289075"/>
              <a:ext cx="2678325" cy="152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4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99300" y="3813625"/>
              <a:ext cx="2678348" cy="1524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4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070725" y="3813625"/>
              <a:ext cx="2678348" cy="15245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4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49050" y="3813600"/>
              <a:ext cx="2678317" cy="1524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5"/>
          <p:cNvSpPr txBox="1"/>
          <p:nvPr/>
        </p:nvSpPr>
        <p:spPr>
          <a:xfrm>
            <a:off x="311700" y="19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20"/>
              <a:t>Actual Value - Forecasted Value Comparison for Fiction Genre with auto.arima()</a:t>
            </a:r>
            <a:endParaRPr sz="1820"/>
          </a:p>
        </p:txBody>
      </p:sp>
      <p:pic>
        <p:nvPicPr>
          <p:cNvPr id="541" name="Google Shape;5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250" y="764550"/>
            <a:ext cx="6117499" cy="41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775" y="764550"/>
            <a:ext cx="6716452" cy="40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6"/>
          <p:cNvSpPr txBox="1"/>
          <p:nvPr/>
        </p:nvSpPr>
        <p:spPr>
          <a:xfrm>
            <a:off x="311700" y="19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20"/>
              <a:t>Actual Value - Forecasted Value Comparison for Fiction Genre with auto.arima()</a:t>
            </a:r>
            <a:endParaRPr sz="182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000" y="764550"/>
            <a:ext cx="5993999" cy="40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7"/>
          <p:cNvSpPr txBox="1"/>
          <p:nvPr/>
        </p:nvSpPr>
        <p:spPr>
          <a:xfrm>
            <a:off x="311700" y="19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720"/>
              <a:t>Actual Value - Forecasted Value Comparison for Non-Fiction Genre with auto.arima()</a:t>
            </a:r>
            <a:endParaRPr sz="172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412" y="764550"/>
            <a:ext cx="6869573" cy="41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8"/>
          <p:cNvSpPr txBox="1"/>
          <p:nvPr/>
        </p:nvSpPr>
        <p:spPr>
          <a:xfrm>
            <a:off x="311700" y="19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720"/>
              <a:t>Actual Value - Forecasted Value Comparison for Non-Fiction Genre with auto.arima()</a:t>
            </a:r>
            <a:endParaRPr sz="172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050" y="1138325"/>
            <a:ext cx="5743926" cy="3765826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Maximum Checkouts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850" y="152400"/>
            <a:ext cx="73803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825" y="195900"/>
            <a:ext cx="73803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7003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Exploring Trends by Genre</a:t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1303800" y="16996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Divide the charts into two period</a:t>
            </a:r>
            <a:br>
              <a:rPr lang="tr"/>
            </a:br>
            <a:r>
              <a:rPr lang="tr"/>
              <a:t> </a:t>
            </a:r>
            <a:br>
              <a:rPr lang="tr"/>
            </a:br>
            <a:r>
              <a:rPr lang="tr"/>
              <a:t>from 2005 to 2014</a:t>
            </a:r>
            <a:br>
              <a:rPr lang="tr"/>
            </a:br>
            <a:r>
              <a:rPr lang="tr"/>
              <a:t>from 2015 to 2023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Assessing the trends with two </a:t>
            </a:r>
            <a:r>
              <a:rPr lang="tr"/>
              <a:t>metrics</a:t>
            </a:r>
            <a:br>
              <a:rPr lang="tr"/>
            </a:br>
            <a:r>
              <a:rPr lang="tr"/>
              <a:t>1. slop: computed using </a:t>
            </a:r>
            <a:r>
              <a:rPr lang="tr"/>
              <a:t>fitting</a:t>
            </a:r>
            <a:r>
              <a:rPr lang="tr"/>
              <a:t> a Linear model to the chart and using its </a:t>
            </a:r>
            <a:r>
              <a:rPr lang="tr"/>
              <a:t>coefficient</a:t>
            </a:r>
            <a:r>
              <a:rPr lang="tr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/>
              <a:t>2. mean of monthly change rate in each period: </a:t>
            </a:r>
            <a:r>
              <a:rPr lang="t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Calculated as the difference between the final and initial values, divided by the months in the period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75" y="152400"/>
            <a:ext cx="811421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88" y="152400"/>
            <a:ext cx="811421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50" y="152400"/>
            <a:ext cx="811421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5"/>
          <p:cNvSpPr txBox="1"/>
          <p:nvPr>
            <p:ph type="title"/>
          </p:nvPr>
        </p:nvSpPr>
        <p:spPr>
          <a:xfrm>
            <a:off x="420425" y="46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Total checkouts by Medium</a:t>
            </a:r>
            <a:endParaRPr/>
          </a:p>
        </p:txBody>
      </p:sp>
      <p:sp>
        <p:nvSpPr>
          <p:cNvPr id="596" name="Google Shape;596;p5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25" y="1152478"/>
            <a:ext cx="6812499" cy="37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Books</a:t>
            </a:r>
            <a:endParaRPr/>
          </a:p>
        </p:txBody>
      </p:sp>
      <p:sp>
        <p:nvSpPr>
          <p:cNvPr id="603" name="Google Shape;603;p56"/>
          <p:cNvSpPr txBox="1"/>
          <p:nvPr>
            <p:ph idx="1" type="body"/>
          </p:nvPr>
        </p:nvSpPr>
        <p:spPr>
          <a:xfrm>
            <a:off x="6124350" y="1152475"/>
            <a:ext cx="270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2 approaches: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tr"/>
              <a:t>Find the best ARIMA order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tr"/>
              <a:t>Fit SARMAX model with GBM xreg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/>
              <a:t>Best model chosen by minimum RMSE on test set</a:t>
            </a:r>
            <a:endParaRPr/>
          </a:p>
        </p:txBody>
      </p:sp>
      <p:pic>
        <p:nvPicPr>
          <p:cNvPr id="604" name="Google Shape;6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643698" cy="354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25" y="1211375"/>
            <a:ext cx="6276574" cy="3725351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7"/>
          <p:cNvSpPr txBox="1"/>
          <p:nvPr/>
        </p:nvSpPr>
        <p:spPr>
          <a:xfrm>
            <a:off x="6929050" y="993900"/>
            <a:ext cx="2044500" cy="26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	Box-Ljung test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data:  residuals(fit_o)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X-squared = 32.505,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df = 24,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p-value = 0.115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AIC=4466.82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1" name="Google Shape;611;p57"/>
          <p:cNvSpPr txBox="1"/>
          <p:nvPr/>
        </p:nvSpPr>
        <p:spPr>
          <a:xfrm>
            <a:off x="589375" y="515425"/>
            <a:ext cx="6448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Best ARIMA MODEL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50" y="152400"/>
            <a:ext cx="68201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9163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9"/>
          <p:cNvSpPr txBox="1"/>
          <p:nvPr/>
        </p:nvSpPr>
        <p:spPr>
          <a:xfrm>
            <a:off x="6352700" y="1026525"/>
            <a:ext cx="2272800" cy="30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RMSE on Test set =140594.2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50" y="499575"/>
            <a:ext cx="6924675" cy="329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50" y="3853825"/>
            <a:ext cx="6924675" cy="1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0"/>
          <p:cNvSpPr txBox="1"/>
          <p:nvPr/>
        </p:nvSpPr>
        <p:spPr>
          <a:xfrm>
            <a:off x="687250" y="232700"/>
            <a:ext cx="45453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SARMAX WITH GBM model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25" y="152400"/>
            <a:ext cx="561432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61"/>
          <p:cNvSpPr txBox="1"/>
          <p:nvPr/>
        </p:nvSpPr>
        <p:spPr>
          <a:xfrm>
            <a:off x="5842850" y="406700"/>
            <a:ext cx="33015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rgbClr val="343541"/>
                </a:solidFill>
                <a:latin typeface="Nunito"/>
                <a:ea typeface="Nunito"/>
                <a:cs typeface="Nunito"/>
                <a:sym typeface="Nunito"/>
              </a:rPr>
              <a:t>xreg= </a:t>
            </a:r>
            <a:r>
              <a:rPr lang="tr" sz="1800">
                <a:solidFill>
                  <a:srgbClr val="343541"/>
                </a:solidFill>
                <a:latin typeface="Nunito"/>
                <a:ea typeface="Nunito"/>
                <a:cs typeface="Nunito"/>
                <a:sym typeface="Nunito"/>
              </a:rPr>
              <a:t>fitted</a:t>
            </a:r>
            <a:r>
              <a:rPr lang="tr" sz="1800">
                <a:solidFill>
                  <a:srgbClr val="343541"/>
                </a:solidFill>
                <a:latin typeface="Nunito"/>
                <a:ea typeface="Nunito"/>
                <a:cs typeface="Nunito"/>
                <a:sym typeface="Nunito"/>
              </a:rPr>
              <a:t> GBM</a:t>
            </a:r>
            <a:endParaRPr sz="1800">
              <a:solidFill>
                <a:srgbClr val="34354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4354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rgbClr val="343541"/>
                </a:solidFill>
                <a:latin typeface="Nunito"/>
                <a:ea typeface="Nunito"/>
                <a:cs typeface="Nunito"/>
                <a:sym typeface="Nunito"/>
              </a:rPr>
              <a:t>Regression with ARIMA(1,1,1)(2,3,2)[12] errors </a:t>
            </a:r>
            <a:endParaRPr sz="1800">
              <a:solidFill>
                <a:srgbClr val="34354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rgbClr val="343541"/>
                </a:solidFill>
                <a:latin typeface="Nunito"/>
                <a:ea typeface="Nunito"/>
                <a:cs typeface="Nunito"/>
                <a:sym typeface="Nunito"/>
              </a:rPr>
              <a:t>xreg=-0.4128±0.1153</a:t>
            </a:r>
            <a:endParaRPr sz="1800">
              <a:solidFill>
                <a:srgbClr val="34354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4354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rgbClr val="343541"/>
                </a:solidFill>
                <a:latin typeface="Nunito"/>
                <a:ea typeface="Nunito"/>
                <a:cs typeface="Nunito"/>
                <a:sym typeface="Nunito"/>
              </a:rPr>
              <a:t>AIC=4432.71</a:t>
            </a:r>
            <a:endParaRPr sz="1800">
              <a:solidFill>
                <a:srgbClr val="34354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rgbClr val="343541"/>
                </a:solidFill>
                <a:latin typeface="Nunito"/>
                <a:ea typeface="Nunito"/>
                <a:cs typeface="Nunito"/>
                <a:sym typeface="Nunito"/>
              </a:rPr>
              <a:t>RMSE=32037.56</a:t>
            </a:r>
            <a:endParaRPr sz="1800">
              <a:solidFill>
                <a:srgbClr val="34354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4354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4354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30380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Total </a:t>
            </a:r>
            <a:r>
              <a:rPr lang="tr"/>
              <a:t>Books checkouts</a:t>
            </a:r>
            <a:endParaRPr/>
          </a:p>
        </p:txBody>
      </p:sp>
      <p:sp>
        <p:nvSpPr>
          <p:cNvPr id="303" name="Google Shape;303;p17"/>
          <p:cNvSpPr txBox="1"/>
          <p:nvPr/>
        </p:nvSpPr>
        <p:spPr>
          <a:xfrm>
            <a:off x="6975175" y="2694850"/>
            <a:ext cx="1785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Total Checkouts of all books data from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2005 to 2023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4" name="Google Shape;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00" y="1371749"/>
            <a:ext cx="6408550" cy="36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147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50" y="152400"/>
            <a:ext cx="609163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63"/>
          <p:cNvSpPr txBox="1"/>
          <p:nvPr/>
        </p:nvSpPr>
        <p:spPr>
          <a:xfrm>
            <a:off x="6863800" y="471950"/>
            <a:ext cx="1870500" cy="39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RMSE=47122.9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EBOOKS</a:t>
            </a:r>
            <a:endParaRPr/>
          </a:p>
        </p:txBody>
      </p:sp>
      <p:sp>
        <p:nvSpPr>
          <p:cNvPr id="652" name="Google Shape;652;p64"/>
          <p:cNvSpPr txBox="1"/>
          <p:nvPr>
            <p:ph idx="1" type="body"/>
          </p:nvPr>
        </p:nvSpPr>
        <p:spPr>
          <a:xfrm>
            <a:off x="796000" y="1990050"/>
            <a:ext cx="1978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3 approaches: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tr"/>
              <a:t>TSLM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tr"/>
              <a:t>TSLM + ARIMA refinement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tr"/>
              <a:t>Best ARIMA model with drift</a:t>
            </a:r>
            <a:endParaRPr/>
          </a:p>
        </p:txBody>
      </p:sp>
      <p:pic>
        <p:nvPicPr>
          <p:cNvPr id="653" name="Google Shape;6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325" y="233275"/>
            <a:ext cx="5382725" cy="46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25" y="286050"/>
            <a:ext cx="5191426" cy="45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5"/>
          <p:cNvSpPr txBox="1"/>
          <p:nvPr/>
        </p:nvSpPr>
        <p:spPr>
          <a:xfrm>
            <a:off x="4775950" y="4082175"/>
            <a:ext cx="41214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60" name="Google Shape;66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101" y="1137450"/>
            <a:ext cx="3332248" cy="194431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5"/>
          <p:cNvSpPr txBox="1"/>
          <p:nvPr/>
        </p:nvSpPr>
        <p:spPr>
          <a:xfrm>
            <a:off x="5537150" y="3516725"/>
            <a:ext cx="32841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RMSE on test set=14200.79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75" y="469425"/>
            <a:ext cx="5226875" cy="439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6"/>
          <p:cNvSpPr txBox="1"/>
          <p:nvPr/>
        </p:nvSpPr>
        <p:spPr>
          <a:xfrm>
            <a:off x="5711125" y="1167900"/>
            <a:ext cx="3066600" cy="25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Best Arima model on residuals: ARIMA(1,1,1)(2,1,2)[12]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AIC=2962.35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RMSE on test set=13636.39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9499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67"/>
          <p:cNvSpPr txBox="1"/>
          <p:nvPr/>
        </p:nvSpPr>
        <p:spPr>
          <a:xfrm>
            <a:off x="5732875" y="852550"/>
            <a:ext cx="3110100" cy="3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ARIMA(1,0,1)(1,1,2)[12] with drift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AIC=2978.52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RMSE on test set= 3370.167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75" y="98025"/>
            <a:ext cx="54949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AUDIOBOOKS</a:t>
            </a:r>
            <a:endParaRPr/>
          </a:p>
        </p:txBody>
      </p:sp>
      <p:sp>
        <p:nvSpPr>
          <p:cNvPr id="684" name="Google Shape;684;p69"/>
          <p:cNvSpPr txBox="1"/>
          <p:nvPr>
            <p:ph idx="1" type="body"/>
          </p:nvPr>
        </p:nvSpPr>
        <p:spPr>
          <a:xfrm>
            <a:off x="1303800" y="1990050"/>
            <a:ext cx="2417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2 approaches: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tr"/>
              <a:t>Arima model with box-cox transformation (lambda=”auto”)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tr"/>
              <a:t>ets model</a:t>
            </a:r>
            <a:endParaRPr/>
          </a:p>
        </p:txBody>
      </p:sp>
      <p:pic>
        <p:nvPicPr>
          <p:cNvPr id="685" name="Google Shape;68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675" y="482825"/>
            <a:ext cx="5062024" cy="43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2742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70"/>
          <p:cNvSpPr txBox="1"/>
          <p:nvPr/>
        </p:nvSpPr>
        <p:spPr>
          <a:xfrm>
            <a:off x="6374450" y="896025"/>
            <a:ext cx="2457600" cy="3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ETS(M,A,M) model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Smoothing parameters: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alpha = 0.6872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beta  = 0.0513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gamma = 1e-04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AIC=4168.057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RMSE on test set= 53741.86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2742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1"/>
          <p:cNvSpPr txBox="1"/>
          <p:nvPr/>
        </p:nvSpPr>
        <p:spPr>
          <a:xfrm>
            <a:off x="6265725" y="732925"/>
            <a:ext cx="2424900" cy="3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ARIMA(2,1,1)(2,0,0)[2] with drift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Box Cox transformation: lambda= 0.2368276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AIC=518.46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RMSE on test set=  31821.75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Unique</a:t>
            </a:r>
            <a:r>
              <a:rPr lang="tr"/>
              <a:t> Books title checkouts</a:t>
            </a:r>
            <a:endParaRPr/>
          </a:p>
        </p:txBody>
      </p:sp>
      <p:sp>
        <p:nvSpPr>
          <p:cNvPr id="310" name="Google Shape;310;p18"/>
          <p:cNvSpPr txBox="1"/>
          <p:nvPr/>
        </p:nvSpPr>
        <p:spPr>
          <a:xfrm>
            <a:off x="6373875" y="2893275"/>
            <a:ext cx="1960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Unique book title checkouts</a:t>
            </a: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data from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2005 to 2023 by year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1" name="Google Shape;3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925" y="1597875"/>
            <a:ext cx="5422556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100" y="152400"/>
            <a:ext cx="612742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2"/>
          <p:cNvSpPr txBox="1"/>
          <p:nvPr/>
        </p:nvSpPr>
        <p:spPr>
          <a:xfrm>
            <a:off x="7222650" y="1004775"/>
            <a:ext cx="14463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with box-cox </a:t>
            </a: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transformation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lambda=”auto”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138" y="195900"/>
            <a:ext cx="74937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937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937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75" y="152400"/>
            <a:ext cx="749372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76"/>
          <p:cNvSpPr txBox="1"/>
          <p:nvPr/>
        </p:nvSpPr>
        <p:spPr>
          <a:xfrm>
            <a:off x="7233525" y="3397100"/>
            <a:ext cx="17400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ERROR BARS REPRESENT THE UPPER AND LOWER BOUND OF THE FORECASTS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Analysis of individual books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81" y="0"/>
            <a:ext cx="58411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463" y="228525"/>
            <a:ext cx="64138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750" y="152400"/>
            <a:ext cx="670019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0"/>
          <p:cNvSpPr txBox="1"/>
          <p:nvPr/>
        </p:nvSpPr>
        <p:spPr>
          <a:xfrm>
            <a:off x="317525" y="450200"/>
            <a:ext cx="13809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BASS MODEL</a:t>
            </a:r>
            <a:endParaRPr b="1" sz="2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63" y="152400"/>
            <a:ext cx="877648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81"/>
          <p:cNvSpPr txBox="1"/>
          <p:nvPr/>
        </p:nvSpPr>
        <p:spPr>
          <a:xfrm>
            <a:off x="4014750" y="2669625"/>
            <a:ext cx="18051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 vs p- Bass model</a:t>
            </a:r>
            <a:endParaRPr b="1"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2" name="Google Shape;752;p81"/>
          <p:cNvSpPr txBox="1"/>
          <p:nvPr/>
        </p:nvSpPr>
        <p:spPr>
          <a:xfrm>
            <a:off x="6776800" y="2625025"/>
            <a:ext cx="16530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 vs q - Bass model</a:t>
            </a:r>
            <a:endParaRPr b="1"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/>
          <p:nvPr>
            <p:ph type="title"/>
          </p:nvPr>
        </p:nvSpPr>
        <p:spPr>
          <a:xfrm>
            <a:off x="1303875" y="663350"/>
            <a:ext cx="70305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Genre Selection </a:t>
            </a:r>
            <a:endParaRPr/>
          </a:p>
        </p:txBody>
      </p:sp>
      <p:sp>
        <p:nvSpPr>
          <p:cNvPr id="317" name="Google Shape;317;p19"/>
          <p:cNvSpPr txBox="1"/>
          <p:nvPr/>
        </p:nvSpPr>
        <p:spPr>
          <a:xfrm>
            <a:off x="666075" y="1870400"/>
            <a:ext cx="79464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selecting 18 genre to analyze across two categories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splitting</a:t>
            </a: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into two groups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Fiction Genres: </a:t>
            </a:r>
            <a:r>
              <a:rPr lang="t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Mystery, Science Fiction, Romance, Fantasy, Historical Fiction, Adventure, Thriller, Humor, Psychological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t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Non Fiction Genres: History, Biography, Finance, Health, Business, Travel, Religion, Cooking, Autobiography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br>
              <a:rPr lang="t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2"/>
          <p:cNvSpPr txBox="1"/>
          <p:nvPr/>
        </p:nvSpPr>
        <p:spPr>
          <a:xfrm>
            <a:off x="284900" y="254450"/>
            <a:ext cx="1848600" cy="19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GENERALIZED BASS MODEL</a:t>
            </a:r>
            <a:endParaRPr b="1"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 rectangular shock</a:t>
            </a:r>
            <a:endParaRPr b="1"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58" name="Google Shape;75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00" y="152400"/>
            <a:ext cx="6491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73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73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5"/>
          <p:cNvSpPr txBox="1"/>
          <p:nvPr/>
        </p:nvSpPr>
        <p:spPr>
          <a:xfrm>
            <a:off x="317525" y="384950"/>
            <a:ext cx="1435500" cy="23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GGM</a:t>
            </a:r>
            <a:endParaRPr b="1"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74" name="Google Shape;77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025" y="250250"/>
            <a:ext cx="705393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088" y="152400"/>
            <a:ext cx="64138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7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THANK YOU FOR YOUR ATTENTION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/>
          <p:nvPr>
            <p:ph idx="4294967295" type="title"/>
          </p:nvPr>
        </p:nvSpPr>
        <p:spPr>
          <a:xfrm>
            <a:off x="145775" y="191550"/>
            <a:ext cx="67716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Fiction genres books checkouts</a:t>
            </a:r>
            <a:endParaRPr/>
          </a:p>
        </p:txBody>
      </p:sp>
      <p:pic>
        <p:nvPicPr>
          <p:cNvPr id="323" name="Google Shape;3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75" y="999100"/>
            <a:ext cx="4979226" cy="38853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4" name="Google Shape;324;p20"/>
          <p:cNvGraphicFramePr/>
          <p:nvPr/>
        </p:nvGraphicFramePr>
        <p:xfrm>
          <a:off x="5406800" y="99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{C1B0C5C8-6E6E-4546-A88B-2E9F92BF4A1A}</a:tableStyleId>
              </a:tblPr>
              <a:tblGrid>
                <a:gridCol w="1418475"/>
                <a:gridCol w="1084975"/>
                <a:gridCol w="1083675"/>
              </a:tblGrid>
              <a:tr h="39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9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Genres\year period</a:t>
                      </a:r>
                      <a:endParaRPr sz="9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2005 - 2014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2015 - 2023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Mystery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7.7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-4.7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Sci-Fiction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32.2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-4.9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Romance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91.4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55.3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Fantasy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26.7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-0.1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Historical fiction</a:t>
                      </a:r>
                      <a:endParaRPr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9.3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1.0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Adventure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62.4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3.8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Thriller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-11.1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607.1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Humor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21.2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1.4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Psychological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-1.6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2.6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5" name="Google Shape;325;p20"/>
          <p:cNvSpPr txBox="1"/>
          <p:nvPr>
            <p:ph idx="4294967295" type="title"/>
          </p:nvPr>
        </p:nvSpPr>
        <p:spPr>
          <a:xfrm>
            <a:off x="6438675" y="665750"/>
            <a:ext cx="21648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81147"/>
              <a:buNone/>
            </a:pPr>
            <a:r>
              <a:rPr lang="tr" sz="1220"/>
              <a:t>Mean m</a:t>
            </a:r>
            <a:r>
              <a:rPr lang="tr" sz="1220"/>
              <a:t>onthly change rate</a:t>
            </a:r>
            <a:endParaRPr sz="122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/>
          <p:nvPr>
            <p:ph idx="4294967295" type="title"/>
          </p:nvPr>
        </p:nvSpPr>
        <p:spPr>
          <a:xfrm>
            <a:off x="228700" y="200800"/>
            <a:ext cx="72990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Non Fiction genres b</a:t>
            </a:r>
            <a:r>
              <a:rPr lang="tr"/>
              <a:t>ooks checkouts</a:t>
            </a:r>
            <a:endParaRPr/>
          </a:p>
        </p:txBody>
      </p:sp>
      <p:pic>
        <p:nvPicPr>
          <p:cNvPr id="331" name="Google Shape;3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1100"/>
            <a:ext cx="4981852" cy="39600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2" name="Google Shape;332;p21"/>
          <p:cNvGraphicFramePr/>
          <p:nvPr/>
        </p:nvGraphicFramePr>
        <p:xfrm>
          <a:off x="5406800" y="99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{C1B0C5C8-6E6E-4546-A88B-2E9F92BF4A1A}</a:tableStyleId>
              </a:tblPr>
              <a:tblGrid>
                <a:gridCol w="1418475"/>
                <a:gridCol w="1084975"/>
                <a:gridCol w="1083675"/>
              </a:tblGrid>
              <a:tr h="39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9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Genres\year period</a:t>
                      </a:r>
                      <a:endParaRPr sz="9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2005 - 2014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2015 - 2023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History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8.2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-3.9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Biography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7.9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-3.1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Finance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-0.7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-5.1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Health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10.3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2.4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Business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7.4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-2.6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Travel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13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-3.3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Religion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-2.3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-5.8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cooking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104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-2.4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Autobiography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13.9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Nunito"/>
                          <a:ea typeface="Nunito"/>
                          <a:cs typeface="Nunito"/>
                          <a:sym typeface="Nunito"/>
                        </a:rPr>
                        <a:t>13.3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3" name="Google Shape;333;p21"/>
          <p:cNvSpPr txBox="1"/>
          <p:nvPr>
            <p:ph idx="4294967295" type="title"/>
          </p:nvPr>
        </p:nvSpPr>
        <p:spPr>
          <a:xfrm>
            <a:off x="6438675" y="665750"/>
            <a:ext cx="20907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81147"/>
              <a:buNone/>
            </a:pPr>
            <a:r>
              <a:rPr lang="tr" sz="1220"/>
              <a:t>Mean m</a:t>
            </a:r>
            <a:r>
              <a:rPr lang="tr" sz="1220"/>
              <a:t>onthly change rate</a:t>
            </a:r>
            <a:endParaRPr sz="122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